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layfair Display"/>
      <p:regular r:id="rId41"/>
      <p:bold r:id="rId42"/>
      <p:italic r:id="rId43"/>
      <p:boldItalic r:id="rId44"/>
    </p:embeddedFont>
    <p:embeddedFont>
      <p:font typeface="EB Garamond Medium"/>
      <p:regular r:id="rId45"/>
      <p:bold r:id="rId46"/>
      <p:italic r:id="rId47"/>
      <p:boldItalic r:id="rId48"/>
    </p:embeddedFont>
    <p:embeddedFont>
      <p:font typeface="EB Garamond SemiBold"/>
      <p:regular r:id="rId49"/>
      <p:bold r:id="rId50"/>
      <p:italic r:id="rId51"/>
      <p:boldItalic r:id="rId52"/>
    </p:embeddedFont>
    <p:embeddedFont>
      <p:font typeface="EB Garamond"/>
      <p:regular r:id="rId53"/>
      <p:bold r:id="rId54"/>
      <p:italic r:id="rId55"/>
      <p:boldItalic r:id="rId56"/>
    </p:embeddedFont>
    <p:embeddedFont>
      <p:font typeface="Spectral SemiBold"/>
      <p:regular r:id="rId57"/>
      <p:bold r:id="rId58"/>
      <p:italic r:id="rId59"/>
      <p:boldItalic r:id="rId60"/>
    </p:embeddedFont>
    <p:embeddedFont>
      <p:font typeface="Playfair Display SemiBold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44" Type="http://schemas.openxmlformats.org/officeDocument/2006/relationships/font" Target="fonts/PlayfairDisplay-boldItalic.fntdata"/><Relationship Id="rId43" Type="http://schemas.openxmlformats.org/officeDocument/2006/relationships/font" Target="fonts/PlayfairDisplay-italic.fntdata"/><Relationship Id="rId46" Type="http://schemas.openxmlformats.org/officeDocument/2006/relationships/font" Target="fonts/EBGaramondMedium-bold.fntdata"/><Relationship Id="rId45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BGaramondMedium-boldItalic.fntdata"/><Relationship Id="rId47" Type="http://schemas.openxmlformats.org/officeDocument/2006/relationships/font" Target="fonts/EBGaramondMedium-italic.fntdata"/><Relationship Id="rId49" Type="http://schemas.openxmlformats.org/officeDocument/2006/relationships/font" Target="fonts/EBGaramon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SemiBold-bold.fntdata"/><Relationship Id="rId61" Type="http://schemas.openxmlformats.org/officeDocument/2006/relationships/font" Target="fonts/PlayfairDisplaySemiBold-regular.fntdata"/><Relationship Id="rId20" Type="http://schemas.openxmlformats.org/officeDocument/2006/relationships/slide" Target="slides/slide15.xml"/><Relationship Id="rId64" Type="http://schemas.openxmlformats.org/officeDocument/2006/relationships/font" Target="fonts/PlayfairDisplaySemiBold-boldItalic.fntdata"/><Relationship Id="rId63" Type="http://schemas.openxmlformats.org/officeDocument/2006/relationships/font" Target="fonts/PlayfairDisplay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pectral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BGaramondSemiBold-italic.fntdata"/><Relationship Id="rId50" Type="http://schemas.openxmlformats.org/officeDocument/2006/relationships/font" Target="fonts/EBGaramondSemiBold-bold.fntdata"/><Relationship Id="rId53" Type="http://schemas.openxmlformats.org/officeDocument/2006/relationships/font" Target="fonts/EBGaramond-regular.fntdata"/><Relationship Id="rId52" Type="http://schemas.openxmlformats.org/officeDocument/2006/relationships/font" Target="fonts/EBGaramond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EBGaramond-italic.fntdata"/><Relationship Id="rId10" Type="http://schemas.openxmlformats.org/officeDocument/2006/relationships/slide" Target="slides/slide5.xml"/><Relationship Id="rId54" Type="http://schemas.openxmlformats.org/officeDocument/2006/relationships/font" Target="fonts/EBGaramond-bold.fntdata"/><Relationship Id="rId13" Type="http://schemas.openxmlformats.org/officeDocument/2006/relationships/slide" Target="slides/slide8.xml"/><Relationship Id="rId57" Type="http://schemas.openxmlformats.org/officeDocument/2006/relationships/font" Target="fonts/Spectral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EBGaramond-boldItalic.fntdata"/><Relationship Id="rId15" Type="http://schemas.openxmlformats.org/officeDocument/2006/relationships/slide" Target="slides/slide10.xml"/><Relationship Id="rId59" Type="http://schemas.openxmlformats.org/officeDocument/2006/relationships/font" Target="fonts/SpectralSemiBold-italic.fntdata"/><Relationship Id="rId14" Type="http://schemas.openxmlformats.org/officeDocument/2006/relationships/slide" Target="slides/slide9.xml"/><Relationship Id="rId58" Type="http://schemas.openxmlformats.org/officeDocument/2006/relationships/font" Target="fonts/Spectral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29d60c9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29d60c9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29d60c9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29d60c9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29d60c9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29d60c9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29d60c9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29d60c9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29d60c9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29d60c9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29d60c9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29d60c9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29d60c9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29d60c9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29d60c98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29d60c98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29d60c98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29d60c98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29d60c98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29d60c9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b29d60c9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b29d60c9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29d60c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29d60c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29d60c98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29d60c9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29d60c98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29d60c98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29d60c98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29d60c98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29d60c98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29d60c98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29d60c98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29d60c98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29d60c98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b29d60c98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29d60c98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29d60c98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29d60c98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29d60c98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29d60c98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29d60c98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29d60c98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29d60c98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29d60c98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29d60c98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29d60c98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29d60c98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29d60c98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29d60c98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b29d60c98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b29d60c98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29d60c98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29d60c98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9d60c98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29d60c98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29d60c98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29d60c98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29d60c98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29d60c98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29d60c98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29d60c98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29d60c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29d60c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29d60c9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29d60c9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29d60c98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29d60c98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Relationship Id="rId5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688" y="295325"/>
            <a:ext cx="85206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66666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ANALYTICS LAYER</a:t>
            </a:r>
            <a:endParaRPr sz="3020">
              <a:solidFill>
                <a:srgbClr val="66666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1137775"/>
            <a:ext cx="85206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/>
              <a:t>10 core SQL questions</a:t>
            </a:r>
            <a:endParaRPr b="1" sz="3400"/>
          </a:p>
        </p:txBody>
      </p:sp>
      <p:pic>
        <p:nvPicPr>
          <p:cNvPr id="105" name="Google Shape;105;p22" title="istockphoto-509559314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63" y="2115975"/>
            <a:ext cx="4916276" cy="29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145600"/>
            <a:ext cx="85206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rgbClr val="434343"/>
                </a:solidFill>
              </a:rPr>
              <a:t>Q.1 Query the top 10 products by total sales value, including product name, total quantity sold, and total sales value.</a:t>
            </a:r>
            <a:endParaRPr sz="24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solidFill>
                <a:srgbClr val="666666"/>
              </a:solidFill>
            </a:endParaRPr>
          </a:p>
        </p:txBody>
      </p:sp>
      <p:pic>
        <p:nvPicPr>
          <p:cNvPr id="111" name="Google Shape;111;p23" title="Screenshot (45).png"/>
          <p:cNvPicPr preferRelativeResize="0"/>
          <p:nvPr/>
        </p:nvPicPr>
        <p:blipFill rotWithShape="1">
          <a:blip r:embed="rId3">
            <a:alphaModFix/>
          </a:blip>
          <a:srcRect b="33805" l="19435" r="35427" t="18380"/>
          <a:stretch/>
        </p:blipFill>
        <p:spPr>
          <a:xfrm>
            <a:off x="1503575" y="1298200"/>
            <a:ext cx="6136848" cy="36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 title="Screenshot (46).png"/>
          <p:cNvPicPr preferRelativeResize="0"/>
          <p:nvPr/>
        </p:nvPicPr>
        <p:blipFill rotWithShape="1">
          <a:blip r:embed="rId3">
            <a:alphaModFix/>
          </a:blip>
          <a:srcRect b="41854" l="16276" r="50558" t="35167"/>
          <a:stretch/>
        </p:blipFill>
        <p:spPr>
          <a:xfrm>
            <a:off x="2138338" y="53450"/>
            <a:ext cx="4867325" cy="18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 title="WhatsApp Image 2026-01-06 at 5.53.36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454" y="2255250"/>
            <a:ext cx="5659101" cy="28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199075"/>
            <a:ext cx="8520600" cy="17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rgbClr val="434343"/>
                </a:solidFill>
              </a:rPr>
              <a:t>Q.2 Calculate total revenue generated by each product category and include the percentage contribution of each category to total revenue.</a:t>
            </a:r>
            <a:endParaRPr sz="22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solidFill>
                <a:srgbClr val="434343"/>
              </a:solidFill>
            </a:endParaRPr>
          </a:p>
        </p:txBody>
      </p:sp>
      <p:pic>
        <p:nvPicPr>
          <p:cNvPr id="123" name="Google Shape;123;p25" title="Screenshot (48).png"/>
          <p:cNvPicPr preferRelativeResize="0"/>
          <p:nvPr/>
        </p:nvPicPr>
        <p:blipFill rotWithShape="1">
          <a:blip r:embed="rId3">
            <a:alphaModFix/>
          </a:blip>
          <a:srcRect b="15855" l="19360" r="48837" t="24242"/>
          <a:stretch/>
        </p:blipFill>
        <p:spPr>
          <a:xfrm>
            <a:off x="2802887" y="1351650"/>
            <a:ext cx="3538224" cy="37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 title="Screenshot (47).png"/>
          <p:cNvPicPr preferRelativeResize="0"/>
          <p:nvPr/>
        </p:nvPicPr>
        <p:blipFill rotWithShape="1">
          <a:blip r:embed="rId3">
            <a:alphaModFix/>
          </a:blip>
          <a:srcRect b="47591" l="16157" r="59727" t="35613"/>
          <a:stretch/>
        </p:blipFill>
        <p:spPr>
          <a:xfrm>
            <a:off x="1883263" y="0"/>
            <a:ext cx="5377474" cy="21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 title="WhatsApp Image 2026-01-06 at 6.16.35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450" y="2164325"/>
            <a:ext cx="4923099" cy="29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134900"/>
            <a:ext cx="85206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en" sz="2577">
                <a:solidFill>
                  <a:srgbClr val="434343"/>
                </a:solidFill>
              </a:rPr>
              <a:t>Q.3 </a:t>
            </a:r>
            <a:r>
              <a:rPr lang="en" sz="2577">
                <a:solidFill>
                  <a:srgbClr val="434343"/>
                </a:solidFill>
              </a:rPr>
              <a:t>Compute the average order value (AOV) for each customer and include only customers with more than 5 orders.</a:t>
            </a:r>
            <a:endParaRPr sz="2577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5" name="Google Shape;135;p27" title="Screenshot (52).png"/>
          <p:cNvPicPr preferRelativeResize="0"/>
          <p:nvPr/>
        </p:nvPicPr>
        <p:blipFill rotWithShape="1">
          <a:blip r:embed="rId3">
            <a:alphaModFix/>
          </a:blip>
          <a:srcRect b="8993" l="19154" r="53253" t="18247"/>
          <a:stretch/>
        </p:blipFill>
        <p:spPr>
          <a:xfrm>
            <a:off x="2704863" y="1084300"/>
            <a:ext cx="3734275" cy="40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 title="Screenshot (62).png"/>
          <p:cNvPicPr preferRelativeResize="0"/>
          <p:nvPr/>
        </p:nvPicPr>
        <p:blipFill rotWithShape="1">
          <a:blip r:embed="rId3">
            <a:alphaModFix/>
          </a:blip>
          <a:srcRect b="9356" l="15782" r="56621" t="34952"/>
          <a:stretch/>
        </p:blipFill>
        <p:spPr>
          <a:xfrm>
            <a:off x="2980604" y="0"/>
            <a:ext cx="3182798" cy="26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 title="WhatsApp Image 2026-01-06 at 6.18.48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652" y="2694725"/>
            <a:ext cx="4152699" cy="2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192750" y="0"/>
            <a:ext cx="87585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rgbClr val="434343"/>
                </a:solidFill>
              </a:rPr>
              <a:t>Q.4 Query monthly total sales over the past year and display the current month’s sales along with the previous month’s sales.</a:t>
            </a:r>
            <a:endParaRPr sz="2577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7" name="Google Shape;147;p29" title="Screenshot (72).png"/>
          <p:cNvPicPr preferRelativeResize="0"/>
          <p:nvPr/>
        </p:nvPicPr>
        <p:blipFill rotWithShape="1">
          <a:blip r:embed="rId3">
            <a:alphaModFix/>
          </a:blip>
          <a:srcRect b="17656" l="18922" r="48649" t="25862"/>
          <a:stretch/>
        </p:blipFill>
        <p:spPr>
          <a:xfrm>
            <a:off x="2498438" y="1080575"/>
            <a:ext cx="4147123" cy="40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 title="WhatsApp Image 2026-01-06 at 7.53.18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75" y="992900"/>
            <a:ext cx="4942701" cy="329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 title="Screenshot (71).png"/>
          <p:cNvPicPr preferRelativeResize="0"/>
          <p:nvPr/>
        </p:nvPicPr>
        <p:blipFill rotWithShape="1">
          <a:blip r:embed="rId4">
            <a:alphaModFix/>
          </a:blip>
          <a:srcRect b="34365" l="15769" r="60900" t="35217"/>
          <a:stretch/>
        </p:blipFill>
        <p:spPr>
          <a:xfrm>
            <a:off x="0" y="1223588"/>
            <a:ext cx="3864149" cy="28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192750" y="102825"/>
            <a:ext cx="8758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434343"/>
                </a:solidFill>
              </a:rPr>
              <a:t>Q.5 Find customers who have registered but never placed an order, listing customer details and the time since their registration.</a:t>
            </a:r>
            <a:endParaRPr sz="23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59" name="Google Shape;159;p31" title="Screenshot (60).png"/>
          <p:cNvPicPr preferRelativeResize="0"/>
          <p:nvPr/>
        </p:nvPicPr>
        <p:blipFill rotWithShape="1">
          <a:blip r:embed="rId3">
            <a:alphaModFix/>
          </a:blip>
          <a:srcRect b="39599" l="19432" r="61997" t="32632"/>
          <a:stretch/>
        </p:blipFill>
        <p:spPr>
          <a:xfrm>
            <a:off x="3064238" y="1490650"/>
            <a:ext cx="3015523" cy="25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 title="minimalist-amazon-logo-0o4mn6ww4p7zqmy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 title="Screenshot (61).png"/>
          <p:cNvPicPr preferRelativeResize="0"/>
          <p:nvPr/>
        </p:nvPicPr>
        <p:blipFill rotWithShape="1">
          <a:blip r:embed="rId3">
            <a:alphaModFix/>
          </a:blip>
          <a:srcRect b="30355" l="16029" r="62961" t="35168"/>
          <a:stretch/>
        </p:blipFill>
        <p:spPr>
          <a:xfrm>
            <a:off x="2357054" y="0"/>
            <a:ext cx="4429901" cy="40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156900" y="81425"/>
            <a:ext cx="88302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434343"/>
                </a:solidFill>
              </a:rPr>
              <a:t>Q.6 Identify the least-selling product category for each state and include the total sales for that category within each state.</a:t>
            </a:r>
            <a:endParaRPr sz="23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70" name="Google Shape;170;p33" title="Screenshot (64).png"/>
          <p:cNvPicPr preferRelativeResize="0"/>
          <p:nvPr/>
        </p:nvPicPr>
        <p:blipFill rotWithShape="1">
          <a:blip r:embed="rId3">
            <a:alphaModFix/>
          </a:blip>
          <a:srcRect b="11324" l="19277" r="59275" t="17226"/>
          <a:stretch/>
        </p:blipFill>
        <p:spPr>
          <a:xfrm>
            <a:off x="3251738" y="923900"/>
            <a:ext cx="2640523" cy="42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 title="Screenshot (65).png"/>
          <p:cNvPicPr preferRelativeResize="0"/>
          <p:nvPr/>
        </p:nvPicPr>
        <p:blipFill rotWithShape="1">
          <a:blip r:embed="rId3">
            <a:alphaModFix/>
          </a:blip>
          <a:srcRect b="7593" l="16652" r="61717" t="35610"/>
          <a:stretch/>
        </p:blipFill>
        <p:spPr>
          <a:xfrm>
            <a:off x="3199800" y="53475"/>
            <a:ext cx="2744400" cy="40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59400" y="81450"/>
            <a:ext cx="90252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434343"/>
                </a:solidFill>
              </a:rPr>
              <a:t>Q.7 Calculate the customer lifetime value (CLTV) for each customer and rank customers based on their CLTV.</a:t>
            </a:r>
            <a:endParaRPr sz="23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81" name="Google Shape;181;p35" title="Screenshot (66).png"/>
          <p:cNvPicPr preferRelativeResize="0"/>
          <p:nvPr/>
        </p:nvPicPr>
        <p:blipFill rotWithShape="1">
          <a:blip r:embed="rId3">
            <a:alphaModFix/>
          </a:blip>
          <a:srcRect b="9507" l="18995" r="51874" t="20430"/>
          <a:stretch/>
        </p:blipFill>
        <p:spPr>
          <a:xfrm>
            <a:off x="3042619" y="977250"/>
            <a:ext cx="3058776" cy="41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 title="Screenshot (67).png"/>
          <p:cNvPicPr preferRelativeResize="0"/>
          <p:nvPr/>
        </p:nvPicPr>
        <p:blipFill rotWithShape="1">
          <a:blip r:embed="rId3">
            <a:alphaModFix/>
          </a:blip>
          <a:srcRect b="8036" l="16527" r="52022" t="35171"/>
          <a:stretch/>
        </p:blipFill>
        <p:spPr>
          <a:xfrm>
            <a:off x="2301371" y="0"/>
            <a:ext cx="4541275" cy="46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80850" y="0"/>
            <a:ext cx="89823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>
                <a:solidFill>
                  <a:srgbClr val="434343"/>
                </a:solidFill>
              </a:rPr>
              <a:t>Q.8 Query products with stock levels below a certain threshold (e.g., less than 10 units) and include the last restock date and warehouse information.</a:t>
            </a:r>
            <a:endParaRPr sz="2177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 u="sng"/>
          </a:p>
        </p:txBody>
      </p:sp>
      <p:pic>
        <p:nvPicPr>
          <p:cNvPr id="192" name="Google Shape;192;p37" title="Screenshot (53).png"/>
          <p:cNvPicPr preferRelativeResize="0"/>
          <p:nvPr/>
        </p:nvPicPr>
        <p:blipFill rotWithShape="1">
          <a:blip r:embed="rId3">
            <a:alphaModFix/>
          </a:blip>
          <a:srcRect b="47744" l="18738" r="57421" t="27703"/>
          <a:stretch/>
        </p:blipFill>
        <p:spPr>
          <a:xfrm>
            <a:off x="1766233" y="1180500"/>
            <a:ext cx="5611550" cy="3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 title="Screenshot (54).png"/>
          <p:cNvPicPr preferRelativeResize="0"/>
          <p:nvPr/>
        </p:nvPicPr>
        <p:blipFill rotWithShape="1">
          <a:blip r:embed="rId3">
            <a:alphaModFix/>
          </a:blip>
          <a:srcRect b="32343" l="16528" r="54259" t="35831"/>
          <a:stretch/>
        </p:blipFill>
        <p:spPr>
          <a:xfrm>
            <a:off x="1631516" y="89825"/>
            <a:ext cx="5880974" cy="36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02150" y="92150"/>
            <a:ext cx="89397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434343"/>
                </a:solidFill>
              </a:rPr>
              <a:t>Q.9 Calculate the percentage of successful payments across all orders and include a breakdown by payment status such as failed and pending.</a:t>
            </a:r>
            <a:endParaRPr sz="23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203" name="Google Shape;203;p39" title="Screenshot (55).png"/>
          <p:cNvPicPr preferRelativeResize="0"/>
          <p:nvPr/>
        </p:nvPicPr>
        <p:blipFill rotWithShape="1">
          <a:blip r:embed="rId3">
            <a:alphaModFix/>
          </a:blip>
          <a:srcRect b="52705" l="19197" r="55887" t="24839"/>
          <a:stretch/>
        </p:blipFill>
        <p:spPr>
          <a:xfrm>
            <a:off x="1925388" y="1822150"/>
            <a:ext cx="5293224" cy="26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 title="Screenshot (68).png"/>
          <p:cNvPicPr preferRelativeResize="0"/>
          <p:nvPr/>
        </p:nvPicPr>
        <p:blipFill rotWithShape="1">
          <a:blip r:embed="rId3">
            <a:alphaModFix/>
          </a:blip>
          <a:srcRect b="55600" l="16527" r="64099" t="35391"/>
          <a:stretch/>
        </p:blipFill>
        <p:spPr>
          <a:xfrm>
            <a:off x="1955263" y="68425"/>
            <a:ext cx="5233474" cy="13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 title="WhatsApp Image 2026-01-06 at 7.50.56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400" y="1707200"/>
            <a:ext cx="4983201" cy="33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80850" y="70775"/>
            <a:ext cx="8982300" cy="17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434343"/>
                </a:solidFill>
              </a:rPr>
              <a:t>Q.10 Query the top 10 products by the number of returns and display the return rate as a percentage of total units sold for each product.</a:t>
            </a:r>
            <a:endParaRPr sz="23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215" name="Google Shape;215;p41" title="Screenshot (69).png"/>
          <p:cNvPicPr preferRelativeResize="0"/>
          <p:nvPr/>
        </p:nvPicPr>
        <p:blipFill rotWithShape="1">
          <a:blip r:embed="rId3">
            <a:alphaModFix/>
          </a:blip>
          <a:srcRect b="9593" l="18928" r="55816" t="17450"/>
          <a:stretch/>
        </p:blipFill>
        <p:spPr>
          <a:xfrm>
            <a:off x="2918330" y="1234025"/>
            <a:ext cx="3307349" cy="384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13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latin typeface="Playfair Display"/>
                <a:ea typeface="Playfair Display"/>
                <a:cs typeface="Playfair Display"/>
                <a:sym typeface="Playfair Display"/>
              </a:rPr>
              <a:t>Data View:</a:t>
            </a:r>
            <a:endParaRPr b="1" sz="312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6" name="Google Shape;66;p15" title="WhatsApp Image 2026-01-07 at 11.40.40 AM.jpeg"/>
          <p:cNvPicPr preferRelativeResize="0"/>
          <p:nvPr/>
        </p:nvPicPr>
        <p:blipFill rotWithShape="1">
          <a:blip r:embed="rId3">
            <a:alphaModFix/>
          </a:blip>
          <a:srcRect b="14119" l="0" r="0" t="11370"/>
          <a:stretch/>
        </p:blipFill>
        <p:spPr>
          <a:xfrm>
            <a:off x="2483000" y="1197500"/>
            <a:ext cx="2491551" cy="39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title="WhatsApp Image 2026-01-07 at 11.40.40 AM (1).jpeg"/>
          <p:cNvPicPr preferRelativeResize="0"/>
          <p:nvPr/>
        </p:nvPicPr>
        <p:blipFill rotWithShape="1">
          <a:blip r:embed="rId4">
            <a:alphaModFix/>
          </a:blip>
          <a:srcRect b="14244" l="4564" r="10430" t="10702"/>
          <a:stretch/>
        </p:blipFill>
        <p:spPr>
          <a:xfrm>
            <a:off x="3621400" y="1197500"/>
            <a:ext cx="2240725" cy="39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title="WhatsApp Image 2026-01-07 at 11.40.41 AM.jpeg"/>
          <p:cNvPicPr preferRelativeResize="0"/>
          <p:nvPr/>
        </p:nvPicPr>
        <p:blipFill rotWithShape="1">
          <a:blip r:embed="rId5">
            <a:alphaModFix/>
          </a:blip>
          <a:srcRect b="13614" l="63694" r="3964" t="11332"/>
          <a:stretch/>
        </p:blipFill>
        <p:spPr>
          <a:xfrm>
            <a:off x="5733825" y="1197500"/>
            <a:ext cx="941000" cy="394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 title="Screenshot (70).png"/>
          <p:cNvPicPr preferRelativeResize="0"/>
          <p:nvPr/>
        </p:nvPicPr>
        <p:blipFill rotWithShape="1">
          <a:blip r:embed="rId3">
            <a:alphaModFix/>
          </a:blip>
          <a:srcRect b="41847" l="16527" r="48044" t="35390"/>
          <a:stretch/>
        </p:blipFill>
        <p:spPr>
          <a:xfrm>
            <a:off x="1843904" y="0"/>
            <a:ext cx="5456198" cy="19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 title="WhatsApp Image 2026-01-06 at 7.48.48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388" y="2049425"/>
            <a:ext cx="4535226" cy="3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258225" y="38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43434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Success Metrics (6-12 Month Target)</a:t>
            </a:r>
            <a:r>
              <a:rPr lang="en" sz="2820">
                <a:solidFill>
                  <a:srgbClr val="43434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:</a:t>
            </a:r>
            <a:endParaRPr sz="2820">
              <a:solidFill>
                <a:srgbClr val="43434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227" name="Google Shape;227;p43" title="WhatsApp Image 2026-01-06 at 8.24.14 PM.jpeg"/>
          <p:cNvPicPr preferRelativeResize="0"/>
          <p:nvPr/>
        </p:nvPicPr>
        <p:blipFill rotWithShape="1">
          <a:blip r:embed="rId3">
            <a:alphaModFix/>
          </a:blip>
          <a:srcRect b="31826" l="11545" r="3057" t="25963"/>
          <a:stretch/>
        </p:blipFill>
        <p:spPr>
          <a:xfrm>
            <a:off x="5325825" y="1693800"/>
            <a:ext cx="2453942" cy="31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 title="WhatsApp Image 2026-01-06 at 8.24.00 PM.jpeg"/>
          <p:cNvPicPr preferRelativeResize="0"/>
          <p:nvPr/>
        </p:nvPicPr>
        <p:blipFill rotWithShape="1">
          <a:blip r:embed="rId4">
            <a:alphaModFix/>
          </a:blip>
          <a:srcRect b="30655" l="0" r="52344" t="25936"/>
          <a:stretch/>
        </p:blipFill>
        <p:spPr>
          <a:xfrm>
            <a:off x="3806000" y="1693800"/>
            <a:ext cx="1532012" cy="31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3" title="WhatsApp Image 2026-01-06 at 8.23.59 PM.jpeg"/>
          <p:cNvPicPr preferRelativeResize="0"/>
          <p:nvPr/>
        </p:nvPicPr>
        <p:blipFill rotWithShape="1">
          <a:blip r:embed="rId5">
            <a:alphaModFix/>
          </a:blip>
          <a:srcRect b="30592" l="0" r="0" t="26000"/>
          <a:stretch/>
        </p:blipFill>
        <p:spPr>
          <a:xfrm>
            <a:off x="1464175" y="1693800"/>
            <a:ext cx="3214775" cy="31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117625"/>
            <a:ext cx="85206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43434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</a:t>
            </a:r>
            <a:endParaRPr sz="3420">
              <a:solidFill>
                <a:srgbClr val="43434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39" name="Google Shape;239;p45"/>
          <p:cNvSpPr txBox="1"/>
          <p:nvPr>
            <p:ph idx="1" type="body"/>
          </p:nvPr>
        </p:nvSpPr>
        <p:spPr>
          <a:xfrm>
            <a:off x="311700" y="129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Successfully analyzed 21,629 orders generating $12.6M revenue across 9 integrated database tables. Key insights: 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-89.7% revenue from electronics → concentration risk requiring diversification.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-13.1% return rate → quality issues in products like Golf Bag, Action Figures.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-51</a:t>
            </a: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 </a:t>
            </a: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low-stock items → inventory management gaps.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-84.6% payment success → strong transaction infrastructure.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-High CLTV disparity → opportunity to focus on top 10% high-value customers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311700" y="209750"/>
            <a:ext cx="8520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434343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RECOMMENDATIONS</a:t>
            </a:r>
            <a:endParaRPr sz="3420">
              <a:solidFill>
                <a:srgbClr val="434343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45" name="Google Shape;245;p46"/>
          <p:cNvSpPr txBox="1"/>
          <p:nvPr>
            <p:ph idx="1" type="body"/>
          </p:nvPr>
        </p:nvSpPr>
        <p:spPr>
          <a:xfrm>
            <a:off x="311700" y="161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-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Diversify Revenue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Grow non-electronics from 10% to 60% of total revenue.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-Reduce Returns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Target 8% return rate through quality audits and supplier improvements.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-Automate Inventory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Implement auto-reorder triggers for stock below 10 units.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-Customer Loyalty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VIP program for top 10% CLTV customers.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-Payment Optimization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Investigate 15.4% failed/refunded transactions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2048100" y="1749600"/>
            <a:ext cx="50478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2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YOU.</a:t>
            </a:r>
            <a:endParaRPr b="1" sz="602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 title="WhatsApp Image 2026-01-07 at 11.52.22 AM.jpeg"/>
          <p:cNvPicPr preferRelativeResize="0"/>
          <p:nvPr/>
        </p:nvPicPr>
        <p:blipFill rotWithShape="1">
          <a:blip r:embed="rId3">
            <a:alphaModFix/>
          </a:blip>
          <a:srcRect b="51610" l="0" r="0" t="20542"/>
          <a:stretch/>
        </p:blipFill>
        <p:spPr>
          <a:xfrm>
            <a:off x="278025" y="1256425"/>
            <a:ext cx="4251191" cy="263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 title="WhatsApp Image 2026-01-07 at 11.52.21 AM.jpeg"/>
          <p:cNvPicPr preferRelativeResize="0"/>
          <p:nvPr/>
        </p:nvPicPr>
        <p:blipFill rotWithShape="1">
          <a:blip r:embed="rId4">
            <a:alphaModFix/>
          </a:blip>
          <a:srcRect b="42551" l="0" r="0" t="19658"/>
          <a:stretch/>
        </p:blipFill>
        <p:spPr>
          <a:xfrm>
            <a:off x="5012950" y="967725"/>
            <a:ext cx="3820050" cy="32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3225" y="134900"/>
            <a:ext cx="85206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66666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Project Overview</a:t>
            </a:r>
            <a:endParaRPr sz="3220">
              <a:solidFill>
                <a:srgbClr val="66666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257250" y="1662900"/>
            <a:ext cx="86295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</a:rPr>
              <a:t>Goal: </a:t>
            </a:r>
            <a:r>
              <a:rPr lang="en" sz="1900">
                <a:solidFill>
                  <a:schemeClr val="dk2"/>
                </a:solidFill>
              </a:rPr>
              <a:t>Analyze Amazon‑style e‑commerce data to understand revenue drivers, customer behavior, operations efficiency, and business risks.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</a:rPr>
              <a:t>Scope:</a:t>
            </a:r>
            <a:r>
              <a:rPr lang="en" sz="1900">
                <a:solidFill>
                  <a:schemeClr val="dk2"/>
                </a:solidFill>
              </a:rPr>
              <a:t> 9 tables (orders, customers, products, categories, order_items, payments, shipping, inventory, sellers) with 21k+ orders and 700+ products, answering 10 mandatory business questions using SQL plus additional insights and charts.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666666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Key headline metrics</a:t>
            </a:r>
            <a:endParaRPr sz="2820">
              <a:solidFill>
                <a:srgbClr val="666666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2196425"/>
            <a:ext cx="8520600" cy="23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total revenue ≈ $12.6M, 21,629 orders, 898 customers, 765 products, AOV ≈ $584, payment success ≈ 84.6%, return rate ≈ 13.1%, and 51 low‑stock items.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